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nder, Cristel (CDC/DDID/NCEZID/DGMQ)" initials="BC(" lastIdx="1" clrIdx="2">
    <p:extLst>
      <p:ext uri="{19B8F6BF-5375-455C-9EA6-DF929625EA0E}">
        <p15:presenceInfo xmlns:p15="http://schemas.microsoft.com/office/powerpoint/2012/main" userId="S::prp7@cdc.gov::446a2aca-766d-40de-a68f-3a44d1e64431" providerId="AD"/>
      </p:ext>
    </p:extLst>
  </p:cmAuthor>
  <p:cmAuthor id="8" name="Terrell-Perica, Steven (CDC/DDPHSIS/CGH/DGHT)" initials="TS(" lastIdx="2" clrIdx="3">
    <p:extLst>
      <p:ext uri="{19B8F6BF-5375-455C-9EA6-DF929625EA0E}">
        <p15:presenceInfo xmlns:p15="http://schemas.microsoft.com/office/powerpoint/2012/main" userId="S::sit9@cdc.gov::b0416976-33d1-48bd-ba01-d7628655716f" providerId="AD"/>
      </p:ext>
    </p:extLst>
  </p:cmAuthor>
  <p:cmAuthor id="9" name="Cohen, Nicole (Nicky) (CDC/OID/NCEZID)" initials="NC" lastIdx="1" clrIdx="4">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2605" autoAdjust="0"/>
  </p:normalViewPr>
  <p:slideViewPr>
    <p:cSldViewPr snapToGrid="0">
      <p:cViewPr varScale="1">
        <p:scale>
          <a:sx n="80" d="100"/>
          <a:sy n="80" d="100"/>
        </p:scale>
        <p:origin x="24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10/16/2019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let’s bring all this</a:t>
            </a:r>
            <a:r>
              <a:rPr lang="en-US" baseline="0" dirty="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 are now distributing the exact same test we did earlier this morning. But the difference is……now your grade will be affected by the answers. But fear, not, as it is the exact same test as this morning!</a:t>
            </a:r>
          </a:p>
          <a:p>
            <a:endParaRPr lang="en-US" baseline="0" dirty="0"/>
          </a:p>
          <a:p>
            <a:pPr lvl="0"/>
            <a:r>
              <a:rPr lang="en-US" sz="1200" i="1" kern="1200" dirty="0">
                <a:solidFill>
                  <a:schemeClr val="tx1"/>
                </a:solidFill>
                <a:effectLst/>
                <a:latin typeface="+mn-lt"/>
                <a:ea typeface="+mn-ea"/>
                <a:cs typeface="+mn-cs"/>
              </a:rPr>
              <a:t>Ask facilitator to hand out post-test</a:t>
            </a:r>
          </a:p>
          <a:p>
            <a:pPr lvl="0"/>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facilitator to set timer for ten minutes.</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facilitator to collect post-test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our goal here?</a:t>
            </a:r>
          </a:p>
          <a:p>
            <a:endParaRPr lang="en-US" dirty="0"/>
          </a:p>
          <a:p>
            <a:r>
              <a:rPr lang="en-US" dirty="0"/>
              <a:t>Our goal is to take the guidance we reviewed today– planning for sustained emergencies and writing PHERPs</a:t>
            </a:r>
            <a:r>
              <a:rPr lang="en-US" baseline="0" dirty="0"/>
              <a:t>—and turn it back into the work you do each day. Remember at MTP you are responsible for sharing this training with your staff at your POE. So when you are conducting these activities—and we will do one at the end of every day—think about how you are going to share this training with others.</a:t>
            </a:r>
          </a:p>
          <a:p>
            <a:endParaRPr lang="en-US" baseline="0" dirty="0"/>
          </a:p>
          <a:p>
            <a:r>
              <a:rPr lang="en-US" baseline="0" dirty="0"/>
              <a:t>This activity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learned a lot today about the nuances</a:t>
            </a:r>
            <a:r>
              <a:rPr lang="en-US" baseline="0" dirty="0"/>
              <a:t> of long term or sustained contingency planning for public health emergencies.</a:t>
            </a:r>
          </a:p>
          <a:p>
            <a:endParaRPr lang="en-US" baseline="0" dirty="0"/>
          </a:p>
          <a:p>
            <a:r>
              <a:rPr lang="en-US" baseline="0" dirty="0"/>
              <a:t>So here’s what you are being asked to do. We are asking each of the groups to take 20 minutes and discuss the following:</a:t>
            </a:r>
          </a:p>
          <a:p>
            <a:endParaRPr lang="en-US" baseline="0" dirty="0"/>
          </a:p>
          <a:p>
            <a:r>
              <a:rPr lang="en-US" baseline="0" dirty="0"/>
              <a:t>What are the two key items today that are most important to share with your POE? Be specific. </a:t>
            </a:r>
          </a:p>
          <a:p>
            <a:endParaRPr lang="en-US" baseline="0" dirty="0"/>
          </a:p>
          <a:p>
            <a:r>
              <a:rPr lang="en-US" baseline="0" dirty="0"/>
              <a:t>Also discuss some methods your group is thinking about that will work well for training your staff back home at your POE. How will you train them in this activity? Brainstorm!</a:t>
            </a:r>
          </a:p>
          <a:p>
            <a:endParaRPr lang="en-US" baseline="0" dirty="0"/>
          </a:p>
          <a:p>
            <a:r>
              <a:rPr lang="en-US" baseline="0" dirty="0"/>
              <a:t>And we’ll ask you this everyday. How did what you learn today relate back to IHR? </a:t>
            </a:r>
          </a:p>
          <a:p>
            <a:endParaRPr lang="en-US" baseline="0" dirty="0"/>
          </a:p>
          <a:p>
            <a:r>
              <a:rPr lang="en-US" baseline="0" dirty="0"/>
              <a:t>We’ll be coming around the tables to help address any questions you have.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after you have your 20 minutes of discussion, we’ll be doing more oral presentations!</a:t>
            </a:r>
          </a:p>
          <a:p>
            <a:endParaRPr lang="en-US" baseline="0" dirty="0"/>
          </a:p>
          <a:p>
            <a:r>
              <a:rPr lang="en-US" baseline="0" dirty="0"/>
              <a:t>Each group will select a spokesperson. That person is responsible for talking, but the entire group must go up and support them, so you’ll all be standing.</a:t>
            </a:r>
          </a:p>
          <a:p>
            <a:endParaRPr lang="en-US" baseline="0" dirty="0"/>
          </a:p>
          <a:p>
            <a:r>
              <a:rPr lang="en-US" baseline="0" dirty="0"/>
              <a:t>Each group will then have 5 minutes to present on their discussion. We’ll keep time, which is something else we want to teach you during MTP—staying on time during presentations.</a:t>
            </a:r>
          </a:p>
          <a:p>
            <a:endParaRPr lang="en-US" baseline="0" dirty="0"/>
          </a:p>
          <a:p>
            <a:r>
              <a:rPr lang="en-US" baseline="0" dirty="0"/>
              <a:t>If you want to use a notes or “cheat sheets” during your presentations, you are welcome to.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we’ll begin</a:t>
            </a:r>
            <a:r>
              <a:rPr lang="en-US" baseline="0" dirty="0"/>
              <a:t> our 20 minutes for group breakout sessions!</a:t>
            </a:r>
          </a:p>
          <a:p>
            <a:endParaRPr lang="en-US" baseline="0" dirty="0"/>
          </a:p>
          <a:p>
            <a:r>
              <a:rPr lang="en-US" i="1" baseline="0" dirty="0"/>
              <a:t>Set the timer for 20 minutes. Two facilitators walk around the room, chatting with each group to ensure they are on the right track.</a:t>
            </a:r>
          </a:p>
          <a:p>
            <a:endParaRPr lang="en-US" i="1" baseline="0" dirty="0"/>
          </a:p>
          <a:p>
            <a:r>
              <a:rPr lang="en-US" i="1" baseline="0" dirty="0"/>
              <a:t>Focus ensuring each group is only focusing on the specifics of surge staffing and developing PHERPs.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Introduce</a:t>
            </a:r>
            <a:r>
              <a:rPr lang="en-US" i="1" baseline="0" dirty="0"/>
              <a:t> each </a:t>
            </a:r>
            <a:r>
              <a:rPr lang="en-US" i="1" baseline="0"/>
              <a:t>group as they </a:t>
            </a:r>
            <a:r>
              <a:rPr lang="en-US" i="1" baseline="0" dirty="0"/>
              <a:t>come up to the stage, and ensure each has one speaker with the rest in the background. Say you have five minutes to present.</a:t>
            </a:r>
          </a:p>
          <a:p>
            <a:endParaRPr lang="en-US" i="1" baseline="0" dirty="0"/>
          </a:p>
          <a:p>
            <a:r>
              <a:rPr lang="en-US" i="1" baseline="0" dirty="0"/>
              <a:t>(Allow 5 minutes for presentation).</a:t>
            </a:r>
          </a:p>
          <a:p>
            <a:endParaRPr lang="en-US" i="1" baseline="0" dirty="0"/>
          </a:p>
          <a:p>
            <a:r>
              <a:rPr lang="en-US" i="1" baseline="0" dirty="0"/>
              <a:t>After each presentation, summarize the key points and ask any clarifying questions. Ask the audience for questions. This Q&amp;A process should take approximately 5 minutes. </a:t>
            </a:r>
          </a:p>
          <a:p>
            <a:endParaRPr lang="en-US" i="1" baseline="0" dirty="0"/>
          </a:p>
          <a:p>
            <a:r>
              <a:rPr lang="en-US" i="1" baseline="0" dirty="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a:t>Take participant contributions. Remind participant that they can use the comment cards at any time during the training to share their contributions anonymously.</a:t>
            </a:r>
            <a:endParaRPr lang="en-US" baseline="0" dirty="0"/>
          </a:p>
          <a:p>
            <a:endParaRPr lang="en-US" b="0" i="1" baseline="0" dirty="0"/>
          </a:p>
          <a:p>
            <a:r>
              <a:rPr lang="en-US" b="0" i="1" baseline="0" dirty="0"/>
              <a:t>Review next day’s agenda and address any questions.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10/16/2019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10/16/2019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10/16/2019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10/16/2019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10/16/2019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10/16/2019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10/16/2019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10/16/2019</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10/16/2019</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10/16/2019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10/16/2019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10/16/2019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a:t>Sustained Emergencies and Contingency Planning: Group Activity and Closing</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Post-Test</a:t>
            </a:r>
          </a:p>
        </p:txBody>
      </p:sp>
      <p:sp>
        <p:nvSpPr>
          <p:cNvPr id="3" name="Content Placeholder 2"/>
          <p:cNvSpPr>
            <a:spLocks noGrp="1"/>
          </p:cNvSpPr>
          <p:nvPr>
            <p:ph idx="1"/>
          </p:nvPr>
        </p:nvSpPr>
        <p:spPr>
          <a:xfrm>
            <a:off x="4758199" y="2603499"/>
            <a:ext cx="6013440" cy="3416300"/>
          </a:xfrm>
        </p:spPr>
        <p:txBody>
          <a:bodyPr/>
          <a:lstStyle/>
          <a:p>
            <a:r>
              <a:rPr lang="en-US" dirty="0"/>
              <a:t>You will now take a post-test</a:t>
            </a:r>
          </a:p>
          <a:p>
            <a:r>
              <a:rPr lang="en-US" dirty="0"/>
              <a:t>It is the same test as this morning</a:t>
            </a:r>
          </a:p>
          <a:p>
            <a:r>
              <a:rPr lang="en-US" dirty="0"/>
              <a:t>Your grade on this post-test </a:t>
            </a:r>
            <a:r>
              <a:rPr lang="en-US" u="sng" dirty="0"/>
              <a:t>will</a:t>
            </a:r>
            <a:r>
              <a:rPr lang="en-US" dirty="0"/>
              <a:t> affect your final score and performance at MTP!</a:t>
            </a:r>
          </a:p>
          <a:p>
            <a:r>
              <a:rPr lang="en-US" dirty="0"/>
              <a:t>You will have ten minutes to finish this post-test</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401445" y="2603500"/>
            <a:ext cx="4909110" cy="3416300"/>
          </a:xfrm>
        </p:spPr>
        <p:txBody>
          <a:bodyPr>
            <a:normAutofit/>
          </a:bodyPr>
          <a:lstStyle/>
          <a:p>
            <a:r>
              <a:rPr lang="en-US" sz="2000" dirty="0"/>
              <a:t>Put into practice what you have learned today in preparing for sustained public health emergencies!</a:t>
            </a:r>
          </a:p>
          <a:p>
            <a:r>
              <a:rPr lang="en-US" sz="2000" dirty="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9" name="Picture 8">
            <a:extLst>
              <a:ext uri="{FF2B5EF4-FFF2-40B4-BE49-F238E27FC236}">
                <a16:creationId xmlns:a16="http://schemas.microsoft.com/office/drawing/2014/main" id="{E886E753-785C-2C4A-87A6-F45741DD6E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9607" y="3362104"/>
            <a:ext cx="2352393" cy="1899092"/>
          </a:xfrm>
          <a:prstGeom prst="rect">
            <a:avLst/>
          </a:prstGeom>
        </p:spPr>
      </p:pic>
      <p:pic>
        <p:nvPicPr>
          <p:cNvPr id="11" name="Content Placeholder 7">
            <a:extLst>
              <a:ext uri="{FF2B5EF4-FFF2-40B4-BE49-F238E27FC236}">
                <a16:creationId xmlns:a16="http://schemas.microsoft.com/office/drawing/2014/main" id="{69E2A300-7A07-3D44-ACFE-AA805C5817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0212" y="1933840"/>
            <a:ext cx="4406154" cy="4082538"/>
          </a:xfrm>
          <a:prstGeom prst="rect">
            <a:avLst/>
          </a:prstGeom>
        </p:spPr>
      </p:pic>
    </p:spTree>
    <p:extLst>
      <p:ext uri="{BB962C8B-B14F-4D97-AF65-F5344CB8AC3E}">
        <p14:creationId xmlns:p14="http://schemas.microsoft.com/office/powerpoint/2010/main" val="1810620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breakout groups</a:t>
            </a:r>
          </a:p>
        </p:txBody>
      </p:sp>
      <p:sp>
        <p:nvSpPr>
          <p:cNvPr id="3" name="Content Placeholder 2"/>
          <p:cNvSpPr>
            <a:spLocks noGrp="1"/>
          </p:cNvSpPr>
          <p:nvPr>
            <p:ph idx="1"/>
          </p:nvPr>
        </p:nvSpPr>
        <p:spPr>
          <a:xfrm>
            <a:off x="552092" y="2603499"/>
            <a:ext cx="7314396" cy="3841905"/>
          </a:xfrm>
        </p:spPr>
        <p:txBody>
          <a:bodyPr>
            <a:normAutofit lnSpcReduction="10000"/>
          </a:bodyPr>
          <a:lstStyle/>
          <a:p>
            <a:r>
              <a:rPr lang="en-US" sz="2800" dirty="0"/>
              <a:t>Meet with your group for </a:t>
            </a:r>
            <a:r>
              <a:rPr lang="en-US" sz="2800" b="1" dirty="0"/>
              <a:t>20 minutes </a:t>
            </a:r>
          </a:p>
          <a:p>
            <a:r>
              <a:rPr lang="en-US" sz="2800" dirty="0"/>
              <a:t>Discuss the following:</a:t>
            </a:r>
          </a:p>
          <a:p>
            <a:pPr lvl="1"/>
            <a:r>
              <a:rPr lang="en-US" sz="2400" dirty="0"/>
              <a:t>What are two key items today that are most important to share at your POE?  Be specific. </a:t>
            </a:r>
          </a:p>
          <a:p>
            <a:pPr lvl="1"/>
            <a:r>
              <a:rPr lang="en-US" sz="2400" dirty="0"/>
              <a:t>How will you train my POE on what you learned today?</a:t>
            </a:r>
          </a:p>
          <a:p>
            <a:pPr lvl="1"/>
            <a:r>
              <a:rPr lang="en-US" sz="2400" dirty="0"/>
              <a:t>How did what you learn today relate to the International Health Regulations (IHR)?</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the group presentation</a:t>
            </a:r>
          </a:p>
        </p:txBody>
      </p:sp>
      <p:sp>
        <p:nvSpPr>
          <p:cNvPr id="3" name="Content Placeholder 2"/>
          <p:cNvSpPr>
            <a:spLocks noGrp="1"/>
          </p:cNvSpPr>
          <p:nvPr>
            <p:ph idx="1"/>
          </p:nvPr>
        </p:nvSpPr>
        <p:spPr>
          <a:xfrm>
            <a:off x="535260" y="2603499"/>
            <a:ext cx="11017404" cy="3663485"/>
          </a:xfrm>
        </p:spPr>
        <p:txBody>
          <a:bodyPr>
            <a:normAutofit/>
          </a:bodyPr>
          <a:lstStyle/>
          <a:p>
            <a:r>
              <a:rPr lang="en-US" sz="2000" dirty="0"/>
              <a:t>At the end of 20 minutes, groups will present a summary of their discussions</a:t>
            </a:r>
          </a:p>
          <a:p>
            <a:r>
              <a:rPr lang="en-US" sz="2000" dirty="0"/>
              <a:t>Only one group member can present on behalf of group, but rest of the group must stand by them</a:t>
            </a:r>
          </a:p>
          <a:p>
            <a:pPr lvl="1"/>
            <a:r>
              <a:rPr lang="en-US" sz="1800" dirty="0"/>
              <a:t>All group members will end up getting a chance to present at MTP!</a:t>
            </a:r>
          </a:p>
          <a:p>
            <a:r>
              <a:rPr lang="en-US" sz="2000" dirty="0"/>
              <a:t>Each group has 5 minutes to present – we will keep time!</a:t>
            </a:r>
          </a:p>
          <a:p>
            <a:r>
              <a:rPr lang="en-US" sz="2000" dirty="0"/>
              <a:t>You may bring use notes during your presentation</a:t>
            </a:r>
          </a:p>
          <a:p>
            <a:r>
              <a:rPr lang="en-US" sz="2000" dirty="0"/>
              <a:t>We will have 5 minutes of discussion after each presentation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Breakout in groups!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presentations + Q &amp;A</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the day and </a:t>
            </a:r>
            <a:r>
              <a:rPr lang="en-US"/>
              <a:t>next steps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a:t>Reflections on day</a:t>
            </a:r>
          </a:p>
          <a:p>
            <a:pPr lvl="1"/>
            <a:r>
              <a:rPr lang="en-US" sz="2600" dirty="0"/>
              <a:t>Comment cards</a:t>
            </a:r>
          </a:p>
          <a:p>
            <a:r>
              <a:rPr lang="en-US" sz="2800" dirty="0"/>
              <a:t>Looking forward to tomorrow</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1753</TotalTime>
  <Words>929</Words>
  <Application>Microsoft Office PowerPoint</Application>
  <PresentationFormat>Widescreen</PresentationFormat>
  <Paragraphs>90</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Ion Boardroom</vt:lpstr>
      <vt:lpstr>Sustained Emergencies and Contingency Planning: Group Activity and Closing</vt:lpstr>
      <vt:lpstr>Post-Test</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138</cp:revision>
  <dcterms:created xsi:type="dcterms:W3CDTF">2018-05-15T08:59:29Z</dcterms:created>
  <dcterms:modified xsi:type="dcterms:W3CDTF">2019-10-16T12:47:00Z</dcterms:modified>
</cp:coreProperties>
</file>